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3" r:id="rId6"/>
    <p:sldId id="274" r:id="rId7"/>
    <p:sldId id="275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60" r:id="rId18"/>
    <p:sldId id="261" r:id="rId19"/>
    <p:sldId id="262" r:id="rId20"/>
    <p:sldId id="263" r:id="rId2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ani rathore" userId="5f74da471a06db41" providerId="LiveId" clId="{38B4D83C-60DA-40C3-A4B9-4A2D3F148131}"/>
    <pc:docChg chg="modSld">
      <pc:chgData name="shivani rathore" userId="5f74da471a06db41" providerId="LiveId" clId="{38B4D83C-60DA-40C3-A4B9-4A2D3F148131}" dt="2025-03-26T13:35:12.562" v="4" actId="108"/>
      <pc:docMkLst>
        <pc:docMk/>
      </pc:docMkLst>
      <pc:sldChg chg="modSp mod">
        <pc:chgData name="shivani rathore" userId="5f74da471a06db41" providerId="LiveId" clId="{38B4D83C-60DA-40C3-A4B9-4A2D3F148131}" dt="2025-03-26T13:35:12.562" v="4" actId="108"/>
        <pc:sldMkLst>
          <pc:docMk/>
          <pc:sldMk cId="3548790234" sldId="265"/>
        </pc:sldMkLst>
        <pc:spChg chg="mod">
          <ac:chgData name="shivani rathore" userId="5f74da471a06db41" providerId="LiveId" clId="{38B4D83C-60DA-40C3-A4B9-4A2D3F148131}" dt="2025-03-26T13:35:12.562" v="4" actId="108"/>
          <ac:spMkLst>
            <pc:docMk/>
            <pc:sldMk cId="3548790234" sldId="265"/>
            <ac:spMk id="12" creationId="{00000000-0000-0000-0000-000000000000}"/>
          </ac:spMkLst>
        </pc:spChg>
      </pc:sldChg>
      <pc:sldChg chg="modSp mod">
        <pc:chgData name="shivani rathore" userId="5f74da471a06db41" providerId="LiveId" clId="{38B4D83C-60DA-40C3-A4B9-4A2D3F148131}" dt="2025-03-26T13:34:12.305" v="1" actId="108"/>
        <pc:sldMkLst>
          <pc:docMk/>
          <pc:sldMk cId="4115937600" sldId="273"/>
        </pc:sldMkLst>
        <pc:spChg chg="mod">
          <ac:chgData name="shivani rathore" userId="5f74da471a06db41" providerId="LiveId" clId="{38B4D83C-60DA-40C3-A4B9-4A2D3F148131}" dt="2025-03-26T13:34:04.020" v="0" actId="108"/>
          <ac:spMkLst>
            <pc:docMk/>
            <pc:sldMk cId="4115937600" sldId="273"/>
            <ac:spMk id="12" creationId="{00000000-0000-0000-0000-000000000000}"/>
          </ac:spMkLst>
        </pc:spChg>
        <pc:spChg chg="mod">
          <ac:chgData name="shivani rathore" userId="5f74da471a06db41" providerId="LiveId" clId="{38B4D83C-60DA-40C3-A4B9-4A2D3F148131}" dt="2025-03-26T13:34:12.305" v="1" actId="108"/>
          <ac:spMkLst>
            <pc:docMk/>
            <pc:sldMk cId="4115937600" sldId="273"/>
            <ac:spMk id="16" creationId="{00000000-0000-0000-0000-000000000000}"/>
          </ac:spMkLst>
        </pc:spChg>
      </pc:sldChg>
      <pc:sldChg chg="modSp mod">
        <pc:chgData name="shivani rathore" userId="5f74da471a06db41" providerId="LiveId" clId="{38B4D83C-60DA-40C3-A4B9-4A2D3F148131}" dt="2025-03-26T13:34:39.170" v="2" actId="108"/>
        <pc:sldMkLst>
          <pc:docMk/>
          <pc:sldMk cId="778655945" sldId="274"/>
        </pc:sldMkLst>
        <pc:spChg chg="mod">
          <ac:chgData name="shivani rathore" userId="5f74da471a06db41" providerId="LiveId" clId="{38B4D83C-60DA-40C3-A4B9-4A2D3F148131}" dt="2025-03-26T13:34:39.170" v="2" actId="108"/>
          <ac:spMkLst>
            <pc:docMk/>
            <pc:sldMk cId="778655945" sldId="274"/>
            <ac:spMk id="12" creationId="{00000000-0000-0000-0000-000000000000}"/>
          </ac:spMkLst>
        </pc:spChg>
      </pc:sldChg>
      <pc:sldChg chg="modSp mod">
        <pc:chgData name="shivani rathore" userId="5f74da471a06db41" providerId="LiveId" clId="{38B4D83C-60DA-40C3-A4B9-4A2D3F148131}" dt="2025-03-26T13:34:56.040" v="3" actId="108"/>
        <pc:sldMkLst>
          <pc:docMk/>
          <pc:sldMk cId="3220714706" sldId="275"/>
        </pc:sldMkLst>
        <pc:spChg chg="mod">
          <ac:chgData name="shivani rathore" userId="5f74da471a06db41" providerId="LiveId" clId="{38B4D83C-60DA-40C3-A4B9-4A2D3F148131}" dt="2025-03-26T13:34:56.040" v="3" actId="108"/>
          <ac:spMkLst>
            <pc:docMk/>
            <pc:sldMk cId="3220714706" sldId="275"/>
            <ac:spMk id="5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310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03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7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46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05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5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47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60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76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0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82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0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2523744"/>
            <a:ext cx="8010144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AI-Driven Hyper-Personalization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5806440" y="4828032"/>
            <a:ext cx="801014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Harnessing AI to tailor recommendations based on unique user behaviors and preferences enhances engagement and improves user experience in digital contexts.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78992" y="4928616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966960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832104" y="17190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Project Insights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1" y="2536142"/>
            <a:ext cx="12063571" cy="539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96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78992" y="4928616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966960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832104" y="17190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Project Insights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3" y="2516316"/>
            <a:ext cx="13196651" cy="563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27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78992" y="4928616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966960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832104" y="17190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Project Insights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24" y="2633115"/>
            <a:ext cx="12631118" cy="48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14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78992" y="4928616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966960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832104" y="17190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Project Insights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2632630"/>
            <a:ext cx="12984480" cy="513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78992" y="4928616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966960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832104" y="17190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Project Insights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3" y="2594621"/>
            <a:ext cx="12728449" cy="521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77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78992" y="4928616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966960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576072" y="340653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Recommendation Model Prediction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13" y="1385394"/>
            <a:ext cx="6819900" cy="551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66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78992" y="4928616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966960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351656" y="395077"/>
            <a:ext cx="12984480" cy="770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Recommendation Model Prediction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42" y="1202074"/>
            <a:ext cx="6696075" cy="66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76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5102352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Facilitates user segmentation for tailored recommendations.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6053328" y="3520440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Understanding Downloads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6053328" y="4590288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Segmentation of Users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5806440" y="1645920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Download Insights and User Behavior</a:t>
            </a:r>
            <a:endParaRPr lang="en-US" sz="4640" dirty="0"/>
          </a:p>
        </p:txBody>
      </p:sp>
      <p:sp>
        <p:nvSpPr>
          <p:cNvPr id="8" name="Text 4"/>
          <p:cNvSpPr/>
          <p:nvPr/>
        </p:nvSpPr>
        <p:spPr>
          <a:xfrm>
            <a:off x="6053328" y="617220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Tracking metrics drives strategic improvements in personalization.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053328" y="402336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Analyzing download data identifies user interests.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053328" y="5660136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Performance Metrics</a:t>
            </a:r>
            <a:endParaRPr lang="en-US" sz="232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4773168"/>
            <a:ext cx="539496" cy="539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773168"/>
            <a:ext cx="539496" cy="5394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616" y="4773168"/>
            <a:ext cx="539496" cy="53949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349240" y="489204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1024128" y="489204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683496" y="489204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03030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5998464" y="4773168"/>
            <a:ext cx="34747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Streaming Services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1673352" y="5276088"/>
            <a:ext cx="347472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Companies like Amazon utilize hyper-personalization effectively to enhance user experience.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1673352" y="4773168"/>
            <a:ext cx="34747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E-commerce Platforms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5998464" y="5276088"/>
            <a:ext cx="347472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Platforms such as Netflix leverage AI-driven recommendations to keep users engaged.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0323576" y="5276088"/>
            <a:ext cx="347472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Apps like Spotify offer personalized playlists based on listening history.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832104" y="34838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Case Studies of Success</a:t>
            </a:r>
            <a:endParaRPr lang="en-US" sz="4640" dirty="0"/>
          </a:p>
        </p:txBody>
      </p:sp>
      <p:sp>
        <p:nvSpPr>
          <p:cNvPr id="16" name="Text 9"/>
          <p:cNvSpPr/>
          <p:nvPr/>
        </p:nvSpPr>
        <p:spPr>
          <a:xfrm>
            <a:off x="10323576" y="4773168"/>
            <a:ext cx="34747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Mobile Apps</a:t>
            </a:r>
            <a:endParaRPr lang="en-US" sz="232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696" y="2862072"/>
            <a:ext cx="1225296" cy="12252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2528" y="2862072"/>
            <a:ext cx="1371600" cy="12252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2264" y="2862072"/>
            <a:ext cx="1527048" cy="122529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18470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Future Trends in Hyper-Personalization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5522976" y="4709160"/>
            <a:ext cx="3593592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Balancing personalization with user privacy concerns will be crucial.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9966960" y="5084064"/>
            <a:ext cx="359359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integration of hyper-personalization across multiple touchpoints will enhance brand loyalty.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1078992" y="4709160"/>
            <a:ext cx="3593592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Ongoing developments in AI and machine learning will further enhance the capabilities of hyper-personalization.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078992" y="4206240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Advancements in AI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5522976" y="4206240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Privacy Considerations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9966960" y="4206240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Cross-Channel Strategies</a:t>
            </a:r>
            <a:endParaRPr lang="en-US" sz="232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590288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Business Impact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1078992" y="5102352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Improved customer retention and increased sales.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1645920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Introduction to Hyper-Personalization</a:t>
            </a:r>
            <a:endParaRPr lang="en-US" sz="4640" dirty="0"/>
          </a:p>
        </p:txBody>
      </p:sp>
      <p:sp>
        <p:nvSpPr>
          <p:cNvPr id="7" name="Text 3"/>
          <p:cNvSpPr/>
          <p:nvPr/>
        </p:nvSpPr>
        <p:spPr>
          <a:xfrm>
            <a:off x="1078992" y="402336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Hyper-personalization uses AI to create tailored experiences.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3520440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Definition and Importance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5660136"/>
            <a:ext cx="75072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AI Role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078992" y="617220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 enhances data collection for better understanding.</a:t>
            </a: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807208"/>
            <a:ext cx="2487168" cy="36301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792" y="2807208"/>
            <a:ext cx="2487168" cy="36301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592" y="2807208"/>
            <a:ext cx="2487168" cy="36301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78992" y="4544568"/>
            <a:ext cx="201168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Enhances customer experiences, leading to greater satisfaction and retention.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6574536" y="3803904"/>
            <a:ext cx="20116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Investment in AI tools is essential to maximize hyper-personalization.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3831336" y="2926080"/>
            <a:ext cx="2011680" cy="1106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33333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Need for Continuous Innovation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078992" y="2926080"/>
            <a:ext cx="20116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33333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Benefits of Hyper-Personalization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832104" y="1792224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Conclusion and Takeaways</a:t>
            </a:r>
            <a:endParaRPr lang="en-US" sz="4640" dirty="0"/>
          </a:p>
        </p:txBody>
      </p:sp>
      <p:sp>
        <p:nvSpPr>
          <p:cNvPr id="12" name="Text 5"/>
          <p:cNvSpPr/>
          <p:nvPr/>
        </p:nvSpPr>
        <p:spPr>
          <a:xfrm>
            <a:off x="6574536" y="2926080"/>
            <a:ext cx="201168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33333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Invest in AI Technologies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3831336" y="4178808"/>
            <a:ext cx="201168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Companies must continuously innovate to meet evolving consumer expectations.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44" y="3776472"/>
            <a:ext cx="1371600" cy="12252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2264" y="3776472"/>
            <a:ext cx="1527048" cy="12252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2528" y="3776472"/>
            <a:ext cx="1371600" cy="122529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2898648"/>
            <a:ext cx="129844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Recommendation systems analyze user behavior, preferences, and item characteristics to suggest relevant content or products, enhancing user experience.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9966960" y="561441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Address data sparsity and algorithm bias.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1078992" y="561441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Analyze user behavior and preferences.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5522976" y="561441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Collaborative, content-based, and hybrid systems.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078992" y="511149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How They Work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5522976" y="511149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Types of Systems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9966960" y="511149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Challenges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832104" y="190195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Recommendation Systems Overview</a:t>
            </a:r>
            <a:endParaRPr lang="en-US" sz="46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696" y="3584448"/>
            <a:ext cx="1225296" cy="12252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0864" y="3584448"/>
            <a:ext cx="1069848" cy="12252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5680" y="3584448"/>
            <a:ext cx="1225296" cy="122529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Adapts recommendations based on user behavior.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78992" y="4928616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Machine Learning Approaches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Continuous learning improves algorithms.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966960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Feedback Loops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Real-time Data Analysis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832104" y="17190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Enhancing Recommendations with AI</a:t>
            </a:r>
            <a:endParaRPr lang="en-US" sz="4640" dirty="0"/>
          </a:p>
        </p:txBody>
      </p:sp>
      <p:sp>
        <p:nvSpPr>
          <p:cNvPr id="13" name="Text 6"/>
          <p:cNvSpPr/>
          <p:nvPr/>
        </p:nvSpPr>
        <p:spPr>
          <a:xfrm>
            <a:off x="832104" y="2715768"/>
            <a:ext cx="129844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 leverages advanced machine learning algorithms to analyze vast amounts of data, refining recommendations over time based on user interactions.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33333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 leverages advanced algorithms.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516155" y="2028827"/>
            <a:ext cx="1210898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AI-driven recommendations refer to personalized suggestions made by algorithms that learn from user data to predict what a user might be interested in next</a:t>
            </a:r>
            <a:r>
              <a:rPr lang="en-US" sz="2400" dirty="0"/>
              <a:t>.</a:t>
            </a:r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3882189" y="4578095"/>
            <a:ext cx="7379369" cy="1084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576072" y="59436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00"/>
              </a:lnSpc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AI-Driven Recommendations</a:t>
            </a:r>
          </a:p>
        </p:txBody>
      </p:sp>
      <p:sp>
        <p:nvSpPr>
          <p:cNvPr id="13" name="Text 6"/>
          <p:cNvSpPr/>
          <p:nvPr/>
        </p:nvSpPr>
        <p:spPr>
          <a:xfrm>
            <a:off x="832104" y="2715768"/>
            <a:ext cx="12984480" cy="1871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0"/>
              </a:lnSpc>
            </a:pP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5" name="Text 1"/>
          <p:cNvSpPr/>
          <p:nvPr/>
        </p:nvSpPr>
        <p:spPr>
          <a:xfrm>
            <a:off x="516154" y="3143628"/>
            <a:ext cx="12814835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The goal is to enhance user experience, increase engagement, and drive business outcomes.</a:t>
            </a:r>
          </a:p>
          <a:p>
            <a:pPr>
              <a:lnSpc>
                <a:spcPts val="2900"/>
              </a:lnSpc>
            </a:pPr>
            <a:endParaRPr lang="en-US" sz="2320" dirty="0">
              <a:solidFill>
                <a:srgbClr val="002855"/>
              </a:solidFill>
              <a:latin typeface="思源黑体-思源黑体-ExtraBold" pitchFamily="34" charset="0"/>
              <a:ea typeface="思源黑体-思源黑体-ExtraBold" pitchFamily="34" charset="-122"/>
              <a:cs typeface="思源黑体-思源黑体-ExtraBold" pitchFamily="34" charset="-120"/>
            </a:endParaRPr>
          </a:p>
        </p:txBody>
      </p:sp>
      <p:sp>
        <p:nvSpPr>
          <p:cNvPr id="16" name="Text 5"/>
          <p:cNvSpPr/>
          <p:nvPr/>
        </p:nvSpPr>
        <p:spPr>
          <a:xfrm>
            <a:off x="346509" y="408279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00"/>
              </a:lnSpc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How AI-Driven Recommendations Work</a:t>
            </a:r>
          </a:p>
        </p:txBody>
      </p:sp>
      <p:sp>
        <p:nvSpPr>
          <p:cNvPr id="17" name="Text 1"/>
          <p:cNvSpPr/>
          <p:nvPr/>
        </p:nvSpPr>
        <p:spPr>
          <a:xfrm>
            <a:off x="346508" y="5217305"/>
            <a:ext cx="13626165" cy="229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20" b="1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Data Collection:</a:t>
            </a: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Gathering user data (e.g., browsing history, purchase patterns, ratings).</a:t>
            </a:r>
            <a:b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</a:br>
            <a:r>
              <a:rPr lang="en-US" sz="2320" b="1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Data Analysis:</a:t>
            </a: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AI models analyze this data to find patterns and predict preferences.</a:t>
            </a:r>
          </a:p>
          <a:p>
            <a:pPr>
              <a:lnSpc>
                <a:spcPts val="2900"/>
              </a:lnSpc>
            </a:pPr>
            <a:r>
              <a:rPr lang="en-US" sz="2320" b="1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Recommendation:</a:t>
            </a: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Suggestions are made based on these insights.</a:t>
            </a:r>
          </a:p>
          <a:p>
            <a:pPr>
              <a:lnSpc>
                <a:spcPts val="2900"/>
              </a:lnSpc>
            </a:pPr>
            <a:r>
              <a:rPr lang="en-US" sz="2320" b="1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Feedback Loop:</a:t>
            </a:r>
            <a:r>
              <a:rPr lang="en-US" sz="232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User responses refine future recommendations.</a:t>
            </a:r>
          </a:p>
        </p:txBody>
      </p:sp>
    </p:spTree>
    <p:extLst>
      <p:ext uri="{BB962C8B-B14F-4D97-AF65-F5344CB8AC3E}">
        <p14:creationId xmlns:p14="http://schemas.microsoft.com/office/powerpoint/2010/main" val="411593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3882189" y="4578095"/>
            <a:ext cx="7379369" cy="1084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576072" y="59436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00"/>
              </a:lnSpc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Current Approach</a:t>
            </a:r>
          </a:p>
        </p:txBody>
      </p:sp>
      <p:sp>
        <p:nvSpPr>
          <p:cNvPr id="13" name="Text 6"/>
          <p:cNvSpPr/>
          <p:nvPr/>
        </p:nvSpPr>
        <p:spPr>
          <a:xfrm>
            <a:off x="832104" y="2715768"/>
            <a:ext cx="12984480" cy="1871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20"/>
              </a:lnSpc>
            </a:pP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9" name="Rectangle: Rounded Corners 3">
            <a:extLst>
              <a:ext uri="{FF2B5EF4-FFF2-40B4-BE49-F238E27FC236}">
                <a16:creationId xmlns:a16="http://schemas.microsoft.com/office/drawing/2014/main" id="{973B1195-A070-4862-811F-85A158FB0DA6}"/>
              </a:ext>
            </a:extLst>
          </p:cNvPr>
          <p:cNvSpPr/>
          <p:nvPr/>
        </p:nvSpPr>
        <p:spPr>
          <a:xfrm>
            <a:off x="3166712" y="1992428"/>
            <a:ext cx="1636294" cy="13255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Lake</a:t>
            </a:r>
            <a:endParaRPr lang="en-IN" dirty="0"/>
          </a:p>
        </p:txBody>
      </p:sp>
      <p:sp>
        <p:nvSpPr>
          <p:cNvPr id="20" name="Rectangle: Rounded Corners 4">
            <a:extLst>
              <a:ext uri="{FF2B5EF4-FFF2-40B4-BE49-F238E27FC236}">
                <a16:creationId xmlns:a16="http://schemas.microsoft.com/office/drawing/2014/main" id="{585AC204-CF1A-B592-8DF4-4072E6E67365}"/>
              </a:ext>
            </a:extLst>
          </p:cNvPr>
          <p:cNvSpPr/>
          <p:nvPr/>
        </p:nvSpPr>
        <p:spPr>
          <a:xfrm>
            <a:off x="3166712" y="4291262"/>
            <a:ext cx="1636294" cy="13255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Generic Offerings &amp; service</a:t>
            </a:r>
            <a:endParaRPr lang="en-IN" dirty="0"/>
          </a:p>
        </p:txBody>
      </p:sp>
      <p:sp>
        <p:nvSpPr>
          <p:cNvPr id="21" name="Rectangle: Rounded Corners 5">
            <a:extLst>
              <a:ext uri="{FF2B5EF4-FFF2-40B4-BE49-F238E27FC236}">
                <a16:creationId xmlns:a16="http://schemas.microsoft.com/office/drawing/2014/main" id="{2034C623-5F84-5A83-16B6-7DF28B7CE66C}"/>
              </a:ext>
            </a:extLst>
          </p:cNvPr>
          <p:cNvSpPr/>
          <p:nvPr/>
        </p:nvSpPr>
        <p:spPr>
          <a:xfrm>
            <a:off x="6986336" y="2258727"/>
            <a:ext cx="3485949" cy="335809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0FF7978A-DFAC-F35C-AE2E-C2D0D2A25ACE}"/>
              </a:ext>
            </a:extLst>
          </p:cNvPr>
          <p:cNvSpPr/>
          <p:nvPr/>
        </p:nvSpPr>
        <p:spPr>
          <a:xfrm>
            <a:off x="7902340" y="3166712"/>
            <a:ext cx="1288181" cy="8140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Personas</a:t>
            </a:r>
            <a:endParaRPr lang="en-IN" dirty="0"/>
          </a:p>
        </p:txBody>
      </p:sp>
      <p:sp>
        <p:nvSpPr>
          <p:cNvPr id="23" name="Rectangle: Rounded Corners 7">
            <a:extLst>
              <a:ext uri="{FF2B5EF4-FFF2-40B4-BE49-F238E27FC236}">
                <a16:creationId xmlns:a16="http://schemas.microsoft.com/office/drawing/2014/main" id="{443D96B8-4E23-F1B7-0BEA-1A8FC1468621}"/>
              </a:ext>
            </a:extLst>
          </p:cNvPr>
          <p:cNvSpPr/>
          <p:nvPr/>
        </p:nvSpPr>
        <p:spPr>
          <a:xfrm>
            <a:off x="7902340" y="4391768"/>
            <a:ext cx="1288181" cy="8140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Segments</a:t>
            </a:r>
            <a:endParaRPr lang="en-IN" dirty="0"/>
          </a:p>
        </p:txBody>
      </p:sp>
      <p:sp>
        <p:nvSpPr>
          <p:cNvPr id="24" name="Rectangle: Rounded Corners 8">
            <a:extLst>
              <a:ext uri="{FF2B5EF4-FFF2-40B4-BE49-F238E27FC236}">
                <a16:creationId xmlns:a16="http://schemas.microsoft.com/office/drawing/2014/main" id="{0CB7EDB9-8519-DC3E-A470-0D53E2B098F3}"/>
              </a:ext>
            </a:extLst>
          </p:cNvPr>
          <p:cNvSpPr/>
          <p:nvPr/>
        </p:nvSpPr>
        <p:spPr>
          <a:xfrm>
            <a:off x="8930639" y="3700719"/>
            <a:ext cx="1288181" cy="8140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Clusters</a:t>
            </a:r>
            <a:endParaRPr lang="en-IN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DBF4C21-DDEA-47BB-6EB2-7640EBCA74BE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803006" y="2655210"/>
            <a:ext cx="2578768" cy="9185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FB8E3D-58DF-2159-E4B2-0FF556D303D4}"/>
              </a:ext>
            </a:extLst>
          </p:cNvPr>
          <p:cNvCxnSpPr>
            <a:cxnSpLocks/>
          </p:cNvCxnSpPr>
          <p:nvPr/>
        </p:nvCxnSpPr>
        <p:spPr>
          <a:xfrm flipH="1">
            <a:off x="4803006" y="4538264"/>
            <a:ext cx="2508985" cy="667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12A636F7-FED1-4D77-402D-41F903E5BA76}"/>
              </a:ext>
            </a:extLst>
          </p:cNvPr>
          <p:cNvSpPr/>
          <p:nvPr/>
        </p:nvSpPr>
        <p:spPr>
          <a:xfrm rot="13005520">
            <a:off x="2458530" y="2324380"/>
            <a:ext cx="1565703" cy="2185538"/>
          </a:xfrm>
          <a:prstGeom prst="arc">
            <a:avLst>
              <a:gd name="adj1" fmla="val 16200000"/>
              <a:gd name="adj2" fmla="val 21407952"/>
            </a:avLst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2FDEA4-3562-05D6-C5F6-09330070D644}"/>
              </a:ext>
            </a:extLst>
          </p:cNvPr>
          <p:cNvSpPr txBox="1"/>
          <p:nvPr/>
        </p:nvSpPr>
        <p:spPr>
          <a:xfrm>
            <a:off x="5083475" y="3046272"/>
            <a:ext cx="1174282" cy="382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Analytics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495F43-42F1-1F21-2B2A-30A0110F25CD}"/>
              </a:ext>
            </a:extLst>
          </p:cNvPr>
          <p:cNvSpPr txBox="1"/>
          <p:nvPr/>
        </p:nvSpPr>
        <p:spPr>
          <a:xfrm>
            <a:off x="5420627" y="5006088"/>
            <a:ext cx="1891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Campaign Management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8520FF-7769-C674-29AD-4D146B28B84D}"/>
              </a:ext>
            </a:extLst>
          </p:cNvPr>
          <p:cNvSpPr txBox="1"/>
          <p:nvPr/>
        </p:nvSpPr>
        <p:spPr>
          <a:xfrm>
            <a:off x="1008796" y="3429000"/>
            <a:ext cx="1174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 further Insights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865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4" descr="Man">
            <a:extLst>
              <a:ext uri="{FF2B5EF4-FFF2-40B4-BE49-F238E27FC236}">
                <a16:creationId xmlns:a16="http://schemas.microsoft.com/office/drawing/2014/main" id="{F292532B-1052-8DB9-6542-DE3A93690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9200" y="4128294"/>
            <a:ext cx="914400" cy="914400"/>
          </a:xfrm>
          <a:prstGeom prst="rect">
            <a:avLst/>
          </a:prstGeom>
        </p:spPr>
      </p:pic>
      <p:sp>
        <p:nvSpPr>
          <p:cNvPr id="33" name="Rectangle: Rounded Corners 5">
            <a:extLst>
              <a:ext uri="{FF2B5EF4-FFF2-40B4-BE49-F238E27FC236}">
                <a16:creationId xmlns:a16="http://schemas.microsoft.com/office/drawing/2014/main" id="{7A1F5487-B0A1-621B-2998-038F7A1B0DD8}"/>
              </a:ext>
            </a:extLst>
          </p:cNvPr>
          <p:cNvSpPr/>
          <p:nvPr/>
        </p:nvSpPr>
        <p:spPr>
          <a:xfrm>
            <a:off x="1562100" y="2034810"/>
            <a:ext cx="2641600" cy="18244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 wonder when that offer for a new car </a:t>
            </a:r>
            <a:br>
              <a:rPr lang="en-US" sz="1400" dirty="0"/>
            </a:br>
            <a:r>
              <a:rPr lang="en-US" sz="1400" dirty="0"/>
              <a:t>I want will come in …?</a:t>
            </a:r>
            <a:endParaRPr lang="en-IN" sz="1400" dirty="0"/>
          </a:p>
        </p:txBody>
      </p:sp>
      <p:pic>
        <p:nvPicPr>
          <p:cNvPr id="34" name="Graphic 7" descr="Smart Phone">
            <a:extLst>
              <a:ext uri="{FF2B5EF4-FFF2-40B4-BE49-F238E27FC236}">
                <a16:creationId xmlns:a16="http://schemas.microsoft.com/office/drawing/2014/main" id="{7561A34C-F9D2-69B8-B9E6-0B42918D32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4902" y="4178300"/>
            <a:ext cx="914400" cy="91440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60E6C976-F349-FBF2-CBA6-D3CFD38BB4D1}"/>
              </a:ext>
            </a:extLst>
          </p:cNvPr>
          <p:cNvSpPr/>
          <p:nvPr/>
        </p:nvSpPr>
        <p:spPr>
          <a:xfrm>
            <a:off x="4554012" y="3349624"/>
            <a:ext cx="923340" cy="77628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Social</a:t>
            </a:r>
            <a:endParaRPr lang="en-IN" sz="12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8D5C24A-BE4E-F3C6-2CE5-B94DB4AEBBBA}"/>
              </a:ext>
            </a:extLst>
          </p:cNvPr>
          <p:cNvSpPr/>
          <p:nvPr/>
        </p:nvSpPr>
        <p:spPr>
          <a:xfrm>
            <a:off x="5204302" y="2550026"/>
            <a:ext cx="914400" cy="847224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Credit score</a:t>
            </a:r>
            <a:endParaRPr lang="en-IN" sz="10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2A1BEA1-F186-8C05-FFB4-B2916BB905B9}"/>
              </a:ext>
            </a:extLst>
          </p:cNvPr>
          <p:cNvSpPr/>
          <p:nvPr/>
        </p:nvSpPr>
        <p:spPr>
          <a:xfrm>
            <a:off x="5604351" y="3449638"/>
            <a:ext cx="1162717" cy="74345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Dealership</a:t>
            </a:r>
            <a:r>
              <a:rPr lang="en-US" sz="1050" dirty="0"/>
              <a:t> offers</a:t>
            </a:r>
            <a:endParaRPr lang="en-IN" sz="1050" dirty="0"/>
          </a:p>
        </p:txBody>
      </p:sp>
      <p:sp>
        <p:nvSpPr>
          <p:cNvPr id="38" name="Rectangle: Rounded Corners 11">
            <a:extLst>
              <a:ext uri="{FF2B5EF4-FFF2-40B4-BE49-F238E27FC236}">
                <a16:creationId xmlns:a16="http://schemas.microsoft.com/office/drawing/2014/main" id="{326B6A79-0992-5E5A-72F4-4B5E302F6682}"/>
              </a:ext>
            </a:extLst>
          </p:cNvPr>
          <p:cNvSpPr/>
          <p:nvPr/>
        </p:nvSpPr>
        <p:spPr>
          <a:xfrm>
            <a:off x="1562100" y="5167311"/>
            <a:ext cx="2296978" cy="757239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 Consumer Model</a:t>
            </a:r>
            <a:endParaRPr lang="en-IN" dirty="0"/>
          </a:p>
        </p:txBody>
      </p:sp>
      <p:sp>
        <p:nvSpPr>
          <p:cNvPr id="39" name="Rectangle: Rounded Corners 12">
            <a:extLst>
              <a:ext uri="{FF2B5EF4-FFF2-40B4-BE49-F238E27FC236}">
                <a16:creationId xmlns:a16="http://schemas.microsoft.com/office/drawing/2014/main" id="{5FB87450-8EE8-EC40-469A-B71AFC93B6A6}"/>
              </a:ext>
            </a:extLst>
          </p:cNvPr>
          <p:cNvSpPr/>
          <p:nvPr/>
        </p:nvSpPr>
        <p:spPr>
          <a:xfrm>
            <a:off x="4444590" y="5195983"/>
            <a:ext cx="2654300" cy="67776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en-US" dirty="0"/>
            </a:br>
            <a:r>
              <a:rPr lang="en-US" dirty="0"/>
              <a:t>Current Prosumer Model	</a:t>
            </a:r>
            <a:endParaRPr lang="en-IN" dirty="0"/>
          </a:p>
        </p:txBody>
      </p:sp>
      <p:pic>
        <p:nvPicPr>
          <p:cNvPr id="40" name="Graphic 14" descr="Chevron arrows">
            <a:extLst>
              <a:ext uri="{FF2B5EF4-FFF2-40B4-BE49-F238E27FC236}">
                <a16:creationId xmlns:a16="http://schemas.microsoft.com/office/drawing/2014/main" id="{EB3A701A-A64C-D857-1EA9-0F08CB1DFF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7380" y="3924300"/>
            <a:ext cx="711199" cy="711199"/>
          </a:xfrm>
          <a:prstGeom prst="rect">
            <a:avLst/>
          </a:prstGeom>
        </p:spPr>
      </p:pic>
      <p:sp>
        <p:nvSpPr>
          <p:cNvPr id="41" name="Rectangle: Rounded Corners 15">
            <a:extLst>
              <a:ext uri="{FF2B5EF4-FFF2-40B4-BE49-F238E27FC236}">
                <a16:creationId xmlns:a16="http://schemas.microsoft.com/office/drawing/2014/main" id="{21D52BCB-2059-B2A0-8FC2-F0A073EE165B}"/>
              </a:ext>
            </a:extLst>
          </p:cNvPr>
          <p:cNvSpPr/>
          <p:nvPr/>
        </p:nvSpPr>
        <p:spPr>
          <a:xfrm>
            <a:off x="8096252" y="2034810"/>
            <a:ext cx="3016248" cy="5820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Experience</a:t>
            </a:r>
            <a:endParaRPr lang="en-IN" dirty="0"/>
          </a:p>
        </p:txBody>
      </p:sp>
      <p:sp>
        <p:nvSpPr>
          <p:cNvPr id="42" name="Rectangle: Rounded Corners 16">
            <a:extLst>
              <a:ext uri="{FF2B5EF4-FFF2-40B4-BE49-F238E27FC236}">
                <a16:creationId xmlns:a16="http://schemas.microsoft.com/office/drawing/2014/main" id="{499928EF-D4BC-0EBD-4569-8FB702494125}"/>
              </a:ext>
            </a:extLst>
          </p:cNvPr>
          <p:cNvSpPr/>
          <p:nvPr/>
        </p:nvSpPr>
        <p:spPr>
          <a:xfrm>
            <a:off x="8096252" y="2703511"/>
            <a:ext cx="3016248" cy="3825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Networked Market</a:t>
            </a:r>
            <a:endParaRPr lang="en-IN" dirty="0"/>
          </a:p>
        </p:txBody>
      </p:sp>
      <p:sp>
        <p:nvSpPr>
          <p:cNvPr id="43" name="Rectangle: Rounded Corners 17">
            <a:extLst>
              <a:ext uri="{FF2B5EF4-FFF2-40B4-BE49-F238E27FC236}">
                <a16:creationId xmlns:a16="http://schemas.microsoft.com/office/drawing/2014/main" id="{4C13F391-0FD5-4C74-C432-AD3D134184FF}"/>
              </a:ext>
            </a:extLst>
          </p:cNvPr>
          <p:cNvSpPr/>
          <p:nvPr/>
        </p:nvSpPr>
        <p:spPr>
          <a:xfrm>
            <a:off x="8185155" y="4181816"/>
            <a:ext cx="3016248" cy="8556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Bank Smart              Recommendation </a:t>
            </a:r>
            <a:endParaRPr lang="en-IN" dirty="0"/>
          </a:p>
        </p:txBody>
      </p:sp>
      <p:sp>
        <p:nvSpPr>
          <p:cNvPr id="44" name="Rectangle: Rounded Corners 18">
            <a:extLst>
              <a:ext uri="{FF2B5EF4-FFF2-40B4-BE49-F238E27FC236}">
                <a16:creationId xmlns:a16="http://schemas.microsoft.com/office/drawing/2014/main" id="{8598BD46-3327-40C3-FAC5-85CC968AB5B6}"/>
              </a:ext>
            </a:extLst>
          </p:cNvPr>
          <p:cNvSpPr/>
          <p:nvPr/>
        </p:nvSpPr>
        <p:spPr>
          <a:xfrm>
            <a:off x="8270875" y="5246130"/>
            <a:ext cx="2654300" cy="616428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CONVERSUMER</a:t>
            </a:r>
            <a:endParaRPr lang="en-IN" dirty="0"/>
          </a:p>
        </p:txBody>
      </p:sp>
      <p:pic>
        <p:nvPicPr>
          <p:cNvPr id="45" name="Graphic 20" descr="Taxi">
            <a:extLst>
              <a:ext uri="{FF2B5EF4-FFF2-40B4-BE49-F238E27FC236}">
                <a16:creationId xmlns:a16="http://schemas.microsoft.com/office/drawing/2014/main" id="{41F14323-95DE-9B9B-AD37-8621A9591D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99512" y="3186112"/>
            <a:ext cx="422276" cy="422276"/>
          </a:xfrm>
          <a:prstGeom prst="rect">
            <a:avLst/>
          </a:prstGeom>
        </p:spPr>
      </p:pic>
      <p:pic>
        <p:nvPicPr>
          <p:cNvPr id="46" name="Graphic 22" descr="User">
            <a:extLst>
              <a:ext uri="{FF2B5EF4-FFF2-40B4-BE49-F238E27FC236}">
                <a16:creationId xmlns:a16="http://schemas.microsoft.com/office/drawing/2014/main" id="{3B995BEE-928D-6815-112E-9225ABD05B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09164" y="3164681"/>
            <a:ext cx="422276" cy="422276"/>
          </a:xfrm>
          <a:prstGeom prst="rect">
            <a:avLst/>
          </a:prstGeom>
        </p:spPr>
      </p:pic>
      <p:pic>
        <p:nvPicPr>
          <p:cNvPr id="47" name="Graphic 24" descr="Arrow Straight">
            <a:extLst>
              <a:ext uri="{FF2B5EF4-FFF2-40B4-BE49-F238E27FC236}">
                <a16:creationId xmlns:a16="http://schemas.microsoft.com/office/drawing/2014/main" id="{1836D8E8-8973-F571-EBF9-80CE346163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 flipH="1">
            <a:off x="9239251" y="3227388"/>
            <a:ext cx="536575" cy="53657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34A360C-A293-7704-E121-50A2A9F4606A}"/>
              </a:ext>
            </a:extLst>
          </p:cNvPr>
          <p:cNvSpPr txBox="1"/>
          <p:nvPr/>
        </p:nvSpPr>
        <p:spPr>
          <a:xfrm>
            <a:off x="8369300" y="3495675"/>
            <a:ext cx="536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Intent to buy</a:t>
            </a:r>
            <a:endParaRPr lang="en-IN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7220CD-3651-D887-27B3-771D2BBFC7AB}"/>
              </a:ext>
            </a:extLst>
          </p:cNvPr>
          <p:cNvSpPr txBox="1"/>
          <p:nvPr/>
        </p:nvSpPr>
        <p:spPr>
          <a:xfrm>
            <a:off x="10109202" y="3508802"/>
            <a:ext cx="536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Profile</a:t>
            </a:r>
            <a:endParaRPr lang="en-IN" sz="1000" dirty="0"/>
          </a:p>
        </p:txBody>
      </p:sp>
      <p:pic>
        <p:nvPicPr>
          <p:cNvPr id="50" name="Graphic 29" descr="Bank">
            <a:extLst>
              <a:ext uri="{FF2B5EF4-FFF2-40B4-BE49-F238E27FC236}">
                <a16:creationId xmlns:a16="http://schemas.microsoft.com/office/drawing/2014/main" id="{88B9BFFD-4A69-2D4A-47A1-757881CF490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85155" y="4193088"/>
            <a:ext cx="744847" cy="744847"/>
          </a:xfrm>
          <a:prstGeom prst="rect">
            <a:avLst/>
          </a:prstGeom>
        </p:spPr>
      </p:pic>
      <p:sp>
        <p:nvSpPr>
          <p:cNvPr id="51" name="Rectangle: Rounded Corners 33">
            <a:extLst>
              <a:ext uri="{FF2B5EF4-FFF2-40B4-BE49-F238E27FC236}">
                <a16:creationId xmlns:a16="http://schemas.microsoft.com/office/drawing/2014/main" id="{EE34C242-9C61-30CE-4F02-196CFF8589BF}"/>
              </a:ext>
            </a:extLst>
          </p:cNvPr>
          <p:cNvSpPr/>
          <p:nvPr/>
        </p:nvSpPr>
        <p:spPr>
          <a:xfrm>
            <a:off x="6945958" y="2253400"/>
            <a:ext cx="547211" cy="515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2" name="Picture 2" descr="Engaging Customers for Business Growth">
            <a:extLst>
              <a:ext uri="{FF2B5EF4-FFF2-40B4-BE49-F238E27FC236}">
                <a16:creationId xmlns:a16="http://schemas.microsoft.com/office/drawing/2014/main" id="{6BBBA8A5-D906-586A-4C63-682862FDA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55" y="1961331"/>
            <a:ext cx="2861288" cy="68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How to Make Customer Service Personal ...">
            <a:extLst>
              <a:ext uri="{FF2B5EF4-FFF2-40B4-BE49-F238E27FC236}">
                <a16:creationId xmlns:a16="http://schemas.microsoft.com/office/drawing/2014/main" id="{55F3389A-B42C-FA3C-9B74-25D360BA2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550" y="1838948"/>
            <a:ext cx="3028950" cy="83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51368FB-A7E8-EF30-A086-87A7C42851BA}"/>
              </a:ext>
            </a:extLst>
          </p:cNvPr>
          <p:cNvCxnSpPr>
            <a:cxnSpLocks/>
          </p:cNvCxnSpPr>
          <p:nvPr/>
        </p:nvCxnSpPr>
        <p:spPr>
          <a:xfrm>
            <a:off x="5007510" y="4137677"/>
            <a:ext cx="126062" cy="16649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67E2BA4-7AE4-1446-FE75-1C66E4537BFD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5604353" y="4084212"/>
            <a:ext cx="170274" cy="1088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1151175-821A-B051-D92A-0D350C809C9F}"/>
              </a:ext>
            </a:extLst>
          </p:cNvPr>
          <p:cNvCxnSpPr>
            <a:cxnSpLocks/>
          </p:cNvCxnSpPr>
          <p:nvPr/>
        </p:nvCxnSpPr>
        <p:spPr>
          <a:xfrm flipH="1">
            <a:off x="5467931" y="3412748"/>
            <a:ext cx="162575" cy="74042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Text 5"/>
          <p:cNvSpPr/>
          <p:nvPr/>
        </p:nvSpPr>
        <p:spPr>
          <a:xfrm>
            <a:off x="576072" y="59436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00"/>
              </a:lnSpc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Transformation Journey</a:t>
            </a:r>
          </a:p>
        </p:txBody>
      </p:sp>
    </p:spTree>
    <p:extLst>
      <p:ext uri="{BB962C8B-B14F-4D97-AF65-F5344CB8AC3E}">
        <p14:creationId xmlns:p14="http://schemas.microsoft.com/office/powerpoint/2010/main" val="322071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78992" y="4928616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966960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832104" y="17190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Project Insights</a:t>
            </a:r>
            <a:endParaRPr lang="en-US" sz="4640" dirty="0"/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2555536"/>
            <a:ext cx="12461076" cy="474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-9919"/>
            <a:ext cx="14575536" cy="81747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522976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078992" y="4928616"/>
            <a:ext cx="3593592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0" y="5431536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966960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522976" y="4928616"/>
            <a:ext cx="3593592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832104" y="17190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002855"/>
                </a:solidFill>
                <a:latin typeface="思源黑体-思源黑体-ExtraBold" pitchFamily="34" charset="0"/>
                <a:ea typeface="思源黑体-思源黑体-ExtraBold" pitchFamily="34" charset="-122"/>
              </a:rPr>
              <a:t>Project Insights</a:t>
            </a:r>
          </a:p>
        </p:txBody>
      </p:sp>
      <p:sp>
        <p:nvSpPr>
          <p:cNvPr id="14" name="Text 7"/>
          <p:cNvSpPr/>
          <p:nvPr/>
        </p:nvSpPr>
        <p:spPr>
          <a:xfrm>
            <a:off x="1078992" y="5806440"/>
            <a:ext cx="359359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3" y="2596895"/>
            <a:ext cx="12434445" cy="487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90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538</Words>
  <Application>Microsoft Office PowerPoint</Application>
  <PresentationFormat>Custom</PresentationFormat>
  <Paragraphs>114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思源黑体-思源黑体-ExtraBold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shivani rathore</cp:lastModifiedBy>
  <cp:revision>14</cp:revision>
  <dcterms:created xsi:type="dcterms:W3CDTF">2025-03-26T12:47:15Z</dcterms:created>
  <dcterms:modified xsi:type="dcterms:W3CDTF">2025-03-26T13:35:21Z</dcterms:modified>
</cp:coreProperties>
</file>